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85" r:id="rId4"/>
    <p:sldId id="257" r:id="rId5"/>
    <p:sldId id="283" r:id="rId6"/>
    <p:sldId id="284" r:id="rId7"/>
    <p:sldId id="259" r:id="rId8"/>
    <p:sldId id="260" r:id="rId9"/>
    <p:sldId id="261" r:id="rId10"/>
    <p:sldId id="258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4" r:id="rId19"/>
    <p:sldId id="275" r:id="rId20"/>
    <p:sldId id="276" r:id="rId21"/>
    <p:sldId id="272" r:id="rId22"/>
    <p:sldId id="277" r:id="rId23"/>
    <p:sldId id="278" r:id="rId24"/>
    <p:sldId id="273" r:id="rId25"/>
    <p:sldId id="279" r:id="rId26"/>
    <p:sldId id="270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2"/>
    <p:restoredTop sz="94692"/>
  </p:normalViewPr>
  <p:slideViewPr>
    <p:cSldViewPr snapToGrid="0">
      <p:cViewPr varScale="1">
        <p:scale>
          <a:sx n="137" d="100"/>
          <a:sy n="137" d="100"/>
        </p:scale>
        <p:origin x="-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A370-1E32-706B-4398-046D423F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9904E-361A-1EA2-675B-F41B0D983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188D0-82EE-A85E-2238-CA1CF65F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A8512-4862-2E8F-0E9B-BD40EAE7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CF92E-3E94-0B89-133B-E9F0C889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3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0435-6B6F-1EF6-126B-05E8F03A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BCB32-4785-5750-DFBC-2729E2F34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5E5C3-540C-BD00-B024-093437F2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C3BD6-26C4-9852-876A-DCDA9AE3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5EE4D-49E6-391E-AA52-DBB6B4E9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9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555F8-7632-3892-5F4D-4CF2ACD1F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27866-236A-0811-E1F5-6C6D0DD11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F2002-77BF-548F-CEAD-29984D5E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1396A-B9F8-8732-2CBC-BFD2786F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23C45-266F-BE27-7A46-63EAD923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3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BCC6-9801-096A-A230-9B66DAC1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A6456-C532-8CAF-82AB-7135AD75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B1D95-313C-E32A-5B1A-BB1AA114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4C4E3-FF54-4679-44E2-EB790D93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FEBCE-467B-8456-3594-E35C02DB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7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D44D-A484-B40D-DEE3-C5A13266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961D4-87F4-6FA3-E61E-1CD92A3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2150A-8653-F209-186B-484C838B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BC51-8864-2D7E-A45E-EE28B654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C4A63-CB60-06DF-DD0E-B1606BC1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7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3392-484C-BF74-969D-6C5ACFE5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49E95-BDC2-BBD8-EA61-F20EACDFE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3A38F-15FD-96EB-61D6-5C1706BA0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F5A0-171E-0D4B-2E0F-1F27AD29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87C90-046F-90AB-3757-7BB96FCA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48443-5304-6BD4-EA1A-EAA2ECF32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D4EA-CDE1-6AD9-3893-96BEA4995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180A6-0566-4AB3-A4DA-2510B0B5C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ABAE5-1FB5-6BEC-EAF0-181E065AA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36FA8-2699-563B-F951-CB04DF166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FF095-7E99-E99B-6886-DCD26C952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B799F-4A9D-845C-1E27-C13659F6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2F74DC-A213-86E7-00C0-F2D9A8E1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49F81-661B-FD46-4D9F-1A623E9D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4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3872-1521-337B-A07E-833C2CCA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2461B-25DE-44D2-359D-DAC92055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2C9BE-01A9-D868-40DA-C1D3B4D9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3CEE9-0A68-F90C-B52B-A7F71CF9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2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1F0EF-C6F9-792E-78CD-BB729C2D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91F42-1534-7740-F883-70617D1B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C189-BD10-7F85-9907-C027390C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4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D3D6-3688-F152-2899-E01CD795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E78B1-BFA4-9ED9-BC73-D8A2EFEB0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E4CDB-2E7D-2155-93EF-A110960A3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99CA5-8C72-FD92-45BE-660C344C7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BBD71-7F49-DB84-6C91-93433DE7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39684-D54C-9E46-91FE-06C466F2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7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238C-5C77-DB95-E8F3-9CED5D81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07281A-82E0-676A-29E5-5BDD2036B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C6ED5-2D82-F02E-47F2-D391AA7A9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3FD95-6D21-7EC3-5E17-D374EF27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43CA0-94ED-DE89-9B8B-E1ADC33D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E3EBA-130C-7ACE-0C74-D053E47A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7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1E5761-A76A-082A-4CA4-7D129556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ECAB0-94C8-4304-31F1-B8D4CE9D8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42F39-6D2A-7886-9D7D-3ECDC4B94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5A932-2CCC-704E-97AF-CF723317A88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E978B-4784-37E2-7253-E296F3889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27320-B576-43B2-EE8D-F547BDD4A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12DC-D933-A445-A285-71BEC0F1C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fundraisingcoup.com/perfectpitchde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wardtufte.com/bboard/q-and-a-fetch-msg?msg_id=0001yB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0/03/20/powerpoint-and-dying-kitten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kandrewgoetz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orneill.com/2012/11/30/amazon-staff-meetings-no-powerpoin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userinterfaces.com/" TargetMode="External"/><Relationship Id="rId7" Type="http://schemas.openxmlformats.org/officeDocument/2006/relationships/hyperlink" Target="https://norvig.com/Gettysburg/" TargetMode="External"/><Relationship Id="rId2" Type="http://schemas.openxmlformats.org/officeDocument/2006/relationships/hyperlink" Target="https://www.edwardtufte.com/tuf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3js.org/" TargetMode="External"/><Relationship Id="rId5" Type="http://schemas.openxmlformats.org/officeDocument/2006/relationships/hyperlink" Target="https://processing.org/" TargetMode="External"/><Relationship Id="rId4" Type="http://schemas.openxmlformats.org/officeDocument/2006/relationships/hyperlink" Target="https://dl.acm.org/doi/10.1145/1794514.180512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ticles.sequoiacap.com/writing-a-business-pla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exanderjarvis.com/top-vc-shares-guide-to-pitch-deck-outline-for-startups-fundraisin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95B1-E355-54A0-F14B-A3497B63D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Venture Capital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50DF6-1446-F97F-4E42-D08A9AE0D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4/2/2024</a:t>
            </a:r>
          </a:p>
        </p:txBody>
      </p:sp>
    </p:spTree>
    <p:extLst>
      <p:ext uri="{BB962C8B-B14F-4D97-AF65-F5344CB8AC3E}">
        <p14:creationId xmlns:p14="http://schemas.microsoft.com/office/powerpoint/2010/main" val="388761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ECB4-91A1-F578-C88B-0364CC6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https://www.fundraisingcoup.com/perfectpitchdeck</a:t>
            </a:r>
            <a:r>
              <a:rPr lang="en-US" sz="3600" dirty="0"/>
              <a:t> 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2B7CAEB8-0550-602A-C77E-61494394D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6031" y="1488740"/>
            <a:ext cx="6571710" cy="5673907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3CD47C6-837D-524D-AB7D-749D6E97A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16746" y="84049"/>
            <a:ext cx="1674108" cy="167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35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52AB-89CC-0354-EE7F-FE0234F3B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display and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EA24D-58B2-15B1-9A44-75571644AF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Omar Alonso</a:t>
            </a:r>
          </a:p>
          <a:p>
            <a:endParaRPr lang="en-US" dirty="0"/>
          </a:p>
          <a:p>
            <a:r>
              <a:rPr lang="en-US" dirty="0"/>
              <a:t>6-April-2023</a:t>
            </a:r>
          </a:p>
        </p:txBody>
      </p:sp>
    </p:spTree>
    <p:extLst>
      <p:ext uri="{BB962C8B-B14F-4D97-AF65-F5344CB8AC3E}">
        <p14:creationId xmlns:p14="http://schemas.microsoft.com/office/powerpoint/2010/main" val="66334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7FE8-A628-1190-5380-4CE54070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B32C2-8648-A636-EA66-EC9DC8EDE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</a:t>
            </a:r>
          </a:p>
          <a:p>
            <a:r>
              <a:rPr lang="en-US" dirty="0"/>
              <a:t>Main concepts</a:t>
            </a:r>
          </a:p>
          <a:p>
            <a:r>
              <a:rPr lang="en-US" dirty="0"/>
              <a:t>Why this is important</a:t>
            </a:r>
          </a:p>
          <a:p>
            <a:r>
              <a:rPr lang="en-US" dirty="0"/>
              <a:t>Grad level class at NEU</a:t>
            </a:r>
          </a:p>
          <a:p>
            <a:r>
              <a:rPr lang="en-US" dirty="0"/>
              <a:t>Many books and online resources</a:t>
            </a:r>
          </a:p>
        </p:txBody>
      </p:sp>
    </p:spTree>
    <p:extLst>
      <p:ext uri="{BB962C8B-B14F-4D97-AF65-F5344CB8AC3E}">
        <p14:creationId xmlns:p14="http://schemas.microsoft.com/office/powerpoint/2010/main" val="1078502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BD3A-A1DB-EA72-FE38-DF5CD176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6E66A6-18F2-5C61-580A-35079623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04" y="1516004"/>
            <a:ext cx="1919196" cy="2386223"/>
          </a:xfrm>
          <a:prstGeom prst="rect">
            <a:avLst/>
          </a:prstGeo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BF0F07F-12BA-6A6B-2DE4-C4F57BE38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47" y="1844694"/>
            <a:ext cx="2504342" cy="1517631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1978D311-A6E5-E360-185E-C9C71C906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72" y="4231068"/>
            <a:ext cx="1737297" cy="2427761"/>
          </a:xfrm>
          <a:prstGeom prst="rect">
            <a:avLst/>
          </a:prstGeom>
        </p:spPr>
      </p:pic>
      <p:pic>
        <p:nvPicPr>
          <p:cNvPr id="13" name="Picture 12" descr="Text, whiteboard&#10;&#10;Description automatically generated">
            <a:extLst>
              <a:ext uri="{FF2B5EF4-FFF2-40B4-BE49-F238E27FC236}">
                <a16:creationId xmlns:a16="http://schemas.microsoft.com/office/drawing/2014/main" id="{4AB0D9CA-5734-0C30-859C-985BA7B5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07" y="4231067"/>
            <a:ext cx="1746640" cy="2427762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FA52AD0F-4601-4BB3-3679-6B7D4E32C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46" y="1503739"/>
            <a:ext cx="1681245" cy="2410751"/>
          </a:xfrm>
          <a:prstGeom prst="rect">
            <a:avLst/>
          </a:prstGeom>
        </p:spPr>
      </p:pic>
      <p:pic>
        <p:nvPicPr>
          <p:cNvPr id="17" name="Picture 1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F9C172B-825A-4B1F-1BAE-F3BD2AA3A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85" y="4190423"/>
            <a:ext cx="1622958" cy="2468406"/>
          </a:xfrm>
          <a:prstGeom prst="rect">
            <a:avLst/>
          </a:prstGeom>
        </p:spPr>
      </p:pic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087AED8B-B6A4-6E54-E08A-28CA32EC6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81" y="4190423"/>
            <a:ext cx="1849417" cy="2468406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06012BAB-E7F7-F1D4-6A1D-18B83D886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67" y="1503739"/>
            <a:ext cx="1874215" cy="2461318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16D5C7D-8F69-B468-E5D8-7D297A9C4E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553" y="4190423"/>
            <a:ext cx="1953631" cy="24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7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4C39-ED70-1BA3-729D-0D4E321C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viz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F5A0-5DF3-7318-27A4-30C2ADD6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technical documentation contains</a:t>
            </a:r>
          </a:p>
          <a:p>
            <a:pPr lvl="1"/>
            <a:r>
              <a:rPr lang="en-US" dirty="0"/>
              <a:t>Tables</a:t>
            </a:r>
          </a:p>
          <a:p>
            <a:pPr lvl="1"/>
            <a:r>
              <a:rPr lang="en-US" dirty="0"/>
              <a:t>Figures</a:t>
            </a:r>
          </a:p>
          <a:p>
            <a:pPr lvl="1"/>
            <a:r>
              <a:rPr lang="en-US" dirty="0"/>
              <a:t>Diagrams</a:t>
            </a:r>
          </a:p>
          <a:p>
            <a:r>
              <a:rPr lang="en-US" dirty="0"/>
              <a:t>You need to communicate main findings and results</a:t>
            </a:r>
          </a:p>
          <a:p>
            <a:r>
              <a:rPr lang="en-US" dirty="0"/>
              <a:t>Data presentation helps business decision</a:t>
            </a:r>
          </a:p>
          <a:p>
            <a:r>
              <a:rPr lang="en-US" dirty="0"/>
              <a:t>Avoid visualization overload</a:t>
            </a:r>
          </a:p>
          <a:p>
            <a:r>
              <a:rPr lang="en-US" dirty="0"/>
              <a:t>Lots of technologies </a:t>
            </a:r>
          </a:p>
          <a:p>
            <a:r>
              <a:rPr lang="en-US" dirty="0"/>
              <a:t>Design for an audience </a:t>
            </a:r>
          </a:p>
        </p:txBody>
      </p:sp>
    </p:spTree>
    <p:extLst>
      <p:ext uri="{BB962C8B-B14F-4D97-AF65-F5344CB8AC3E}">
        <p14:creationId xmlns:p14="http://schemas.microsoft.com/office/powerpoint/2010/main" val="348042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0CD4-6D36-2D5E-4679-F7EFAD09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4CF4-5AA1-5E2D-1434-9AC983F87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Well-designed presentation of interesting data: a matter of substance, of statistics, and of design</a:t>
            </a:r>
          </a:p>
          <a:p>
            <a:r>
              <a:rPr lang="en-US" dirty="0"/>
              <a:t>Complex ideas communicated with clarity, precision, efficiency</a:t>
            </a:r>
          </a:p>
          <a:p>
            <a:r>
              <a:rPr lang="en-US" dirty="0"/>
              <a:t>Requires telling the truth about the data</a:t>
            </a:r>
          </a:p>
        </p:txBody>
      </p:sp>
    </p:spTree>
    <p:extLst>
      <p:ext uri="{BB962C8B-B14F-4D97-AF65-F5344CB8AC3E}">
        <p14:creationId xmlns:p14="http://schemas.microsoft.com/office/powerpoint/2010/main" val="264258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DEEC-D5E3-F700-C054-FBEA312E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DFDC-4040-1753-6CDD-AFD44C23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data</a:t>
            </a:r>
          </a:p>
          <a:p>
            <a:r>
              <a:rPr lang="en-US" dirty="0"/>
              <a:t>Help the reader to think instead of methodology, graphic design, viz</a:t>
            </a:r>
          </a:p>
          <a:p>
            <a:r>
              <a:rPr lang="en-US" dirty="0"/>
              <a:t>Facilitate comparison and to illustrate causality</a:t>
            </a:r>
          </a:p>
          <a:p>
            <a:r>
              <a:rPr lang="en-US" dirty="0"/>
              <a:t>Serve a purpose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Learn all you can about your data before any viz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5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F1BE-48E3-DD37-B466-BB3EF980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47850-EB2B-087D-2024-D66F24351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labeled arrows</a:t>
            </a:r>
          </a:p>
          <a:p>
            <a:r>
              <a:rPr lang="en-US" dirty="0"/>
              <a:t>Circle anomalies</a:t>
            </a:r>
          </a:p>
          <a:p>
            <a:r>
              <a:rPr lang="en-US" dirty="0"/>
              <a:t>Explanations near the data</a:t>
            </a:r>
          </a:p>
        </p:txBody>
      </p:sp>
      <p:pic>
        <p:nvPicPr>
          <p:cNvPr id="2050" name="Picture 2" descr="Netter's anatomy with callouts">
            <a:extLst>
              <a:ext uri="{FF2B5EF4-FFF2-40B4-BE49-F238E27FC236}">
                <a16:creationId xmlns:a16="http://schemas.microsoft.com/office/drawing/2014/main" id="{0BDDFFD1-E91D-5146-8749-4C65AB52A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787" y="636629"/>
            <a:ext cx="2617788" cy="258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E6225B0-C0DB-93C0-0A92-EE4B3A780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89" y="3638854"/>
            <a:ext cx="3292385" cy="27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04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A483-CA81-4589-A355-16CD2185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clutter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B2CF5-7B8C-0857-FA85-A584FE9AF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information without creating confusion</a:t>
            </a:r>
          </a:p>
          <a:p>
            <a:r>
              <a:rPr lang="en-US" dirty="0"/>
              <a:t>Text needs to be easy to read</a:t>
            </a:r>
          </a:p>
          <a:p>
            <a:pPr lvl="1"/>
            <a:r>
              <a:rPr lang="en-US" dirty="0"/>
              <a:t>ADVANCED TOPICS IN DATA SCIENCE</a:t>
            </a:r>
          </a:p>
          <a:p>
            <a:pPr lvl="1"/>
            <a:r>
              <a:rPr lang="en-US" dirty="0"/>
              <a:t>Advanced Topics in Data Science</a:t>
            </a:r>
          </a:p>
          <a:p>
            <a:r>
              <a:rPr lang="en-US" dirty="0"/>
              <a:t>Use colors carefully</a:t>
            </a:r>
          </a:p>
          <a:p>
            <a:r>
              <a:rPr lang="en-US" dirty="0"/>
              <a:t>Don’t obfuscate the data display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74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6A32-7D4A-62C0-7945-0DDCF0EC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C56D5-63DA-2BC5-1D43-38A5B7A45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 names</a:t>
            </a:r>
          </a:p>
          <a:p>
            <a:r>
              <a:rPr lang="en-US" dirty="0"/>
              <a:t>Dates</a:t>
            </a:r>
          </a:p>
          <a:p>
            <a:r>
              <a:rPr lang="en-US" dirty="0"/>
              <a:t>Quote data in full context</a:t>
            </a:r>
          </a:p>
          <a:p>
            <a:r>
              <a:rPr lang="en-US" dirty="0"/>
              <a:t>Show data variation, not design variation</a:t>
            </a:r>
          </a:p>
          <a:p>
            <a:r>
              <a:rPr lang="en-US" dirty="0"/>
              <a:t>Data-ink ratio: proportion of a graphic's ink devoted to the non-redundant display of data info</a:t>
            </a:r>
          </a:p>
          <a:p>
            <a:pPr lvl="1"/>
            <a:r>
              <a:rPr lang="en-US" dirty="0"/>
              <a:t>Data-ink / total ink used to print the graphic</a:t>
            </a:r>
          </a:p>
          <a:p>
            <a:r>
              <a:rPr lang="en-US" dirty="0"/>
              <a:t>Be honest</a:t>
            </a:r>
          </a:p>
        </p:txBody>
      </p:sp>
    </p:spTree>
    <p:extLst>
      <p:ext uri="{BB962C8B-B14F-4D97-AF65-F5344CB8AC3E}">
        <p14:creationId xmlns:p14="http://schemas.microsoft.com/office/powerpoint/2010/main" val="150232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B292-1098-C610-6CB8-22B8DBD8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7FB24-F363-E498-97F6-B7EC16BB9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Oluwafunmilayo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Somoye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Karan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Mudaliar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Arya Shukla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William James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Yunke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Nie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Hamidreza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Komaki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Stephen O'Neil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== Break ==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How to talk to VCs</a:t>
            </a:r>
            <a:b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Tufte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51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5FE8-9549-E9E7-EE95-8C212677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Minard’s map of Napoleon’s March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1E45D7C-BBCF-468C-93B2-25EE4710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5" y="1882836"/>
            <a:ext cx="8679287" cy="4136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3DF2A-5B71-0C23-719A-9D70AE46AA9F}"/>
              </a:ext>
            </a:extLst>
          </p:cNvPr>
          <p:cNvSpPr txBox="1"/>
          <p:nvPr/>
        </p:nvSpPr>
        <p:spPr>
          <a:xfrm>
            <a:off x="9348186" y="2592280"/>
            <a:ext cx="25123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Size of the army</a:t>
            </a:r>
          </a:p>
          <a:p>
            <a:r>
              <a:rPr lang="en-US" sz="1600" dirty="0"/>
              <a:t>Location of 2-D surface by date (latitude &amp; longitude)</a:t>
            </a:r>
          </a:p>
          <a:p>
            <a:r>
              <a:rPr lang="en-US" sz="1600" dirty="0"/>
              <a:t>Direction of movement</a:t>
            </a:r>
          </a:p>
          <a:p>
            <a:r>
              <a:rPr lang="en-US" sz="1600" dirty="0"/>
              <a:t>Date</a:t>
            </a:r>
          </a:p>
          <a:p>
            <a:r>
              <a:rPr lang="en-US" sz="1600" dirty="0"/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886068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50CD-9C7D-1157-9B8E-89D2A60F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Charles Minard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30E4-A71E-D5E6-C4F3-C0ACEF079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2588" cy="4351338"/>
          </a:xfrm>
        </p:spPr>
        <p:txBody>
          <a:bodyPr/>
          <a:lstStyle/>
          <a:p>
            <a:r>
              <a:rPr lang="en-US" dirty="0"/>
              <a:t>Many other maps</a:t>
            </a:r>
          </a:p>
          <a:p>
            <a:r>
              <a:rPr lang="en-US" dirty="0"/>
              <a:t>Carte figurative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B570D68-C17C-A99B-22CE-6DAEBD0ED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8742" y="1738560"/>
            <a:ext cx="6032375" cy="3393211"/>
          </a:xfrm>
          <a:prstGeom prst="rect">
            <a:avLst/>
          </a:prstGeom>
        </p:spPr>
      </p:pic>
      <p:pic>
        <p:nvPicPr>
          <p:cNvPr id="11" name="Picture 10" descr="A picture containing letter&#10;&#10;Description automatically generated">
            <a:extLst>
              <a:ext uri="{FF2B5EF4-FFF2-40B4-BE49-F238E27FC236}">
                <a16:creationId xmlns:a16="http://schemas.microsoft.com/office/drawing/2014/main" id="{743AC60D-5654-7F07-045E-AB6DA7AA4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36" y="4001294"/>
            <a:ext cx="4355661" cy="24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96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AB7E-351E-8446-D24C-6C6D9793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decision to launch the Shuttle Challenger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EAE3-5EFC-247B-CC1F-9EF626AF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1986 the shuttle Challenger exploded because two rubber O-rings leaked</a:t>
            </a:r>
          </a:p>
          <a:p>
            <a:r>
              <a:rPr lang="en-US" dirty="0"/>
              <a:t>The engineers who designed the rocket opposed launching</a:t>
            </a:r>
          </a:p>
          <a:p>
            <a:r>
              <a:rPr lang="en-US" dirty="0"/>
              <a:t>Evidence presented was inconclusive </a:t>
            </a:r>
          </a:p>
        </p:txBody>
      </p:sp>
      <p:pic>
        <p:nvPicPr>
          <p:cNvPr id="5" name="Picture 4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9480475D-20B4-A5BA-6E70-302B189FE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27" y="3786712"/>
            <a:ext cx="4810956" cy="2706163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D80A0B11-655B-B546-3584-A9CAA74F8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19" y="3786712"/>
            <a:ext cx="4952999" cy="27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65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19BE7-A711-176D-A5AA-BF99B3BD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70810-84E6-01D4-F2C5-104CBD3E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Explore, present, describe meaning</a:t>
            </a:r>
          </a:p>
          <a:p>
            <a:r>
              <a:rPr lang="en-US" dirty="0"/>
              <a:t>Communicating and clarifying ideas</a:t>
            </a:r>
          </a:p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Visual cues</a:t>
            </a:r>
          </a:p>
          <a:p>
            <a:pPr lvl="1"/>
            <a:r>
              <a:rPr lang="en-US" dirty="0"/>
              <a:t>Coordinate system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92976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8F3F-A47E-0CCE-202F-ED97B6A9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graph construction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DDE27C7-6651-D4F9-BCF5-5E106695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7928" y="1833265"/>
            <a:ext cx="5673723" cy="319146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A32F9A-1007-1846-08BE-A392ADE3EC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5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Scale-line</a:t>
            </a:r>
          </a:p>
          <a:p>
            <a:r>
              <a:rPr lang="en-US" dirty="0"/>
              <a:t>Data rectangle encloses data</a:t>
            </a:r>
          </a:p>
          <a:p>
            <a:r>
              <a:rPr lang="en-US" dirty="0"/>
              <a:t>Data labels</a:t>
            </a:r>
          </a:p>
          <a:p>
            <a:r>
              <a:rPr lang="en-US" dirty="0"/>
              <a:t>Make the data stand out</a:t>
            </a:r>
          </a:p>
          <a:p>
            <a:r>
              <a:rPr lang="en-US" dirty="0"/>
              <a:t>Make captions informative and comprehensive</a:t>
            </a:r>
          </a:p>
          <a:p>
            <a:pPr lvl="1"/>
            <a:r>
              <a:rPr lang="en-US" dirty="0"/>
              <a:t>Describe everything that is graphed</a:t>
            </a:r>
          </a:p>
          <a:p>
            <a:pPr lvl="1"/>
            <a:r>
              <a:rPr lang="en-US" dirty="0"/>
              <a:t>Draw attention to the important features of the data</a:t>
            </a:r>
          </a:p>
          <a:p>
            <a:pPr lvl="1"/>
            <a:r>
              <a:rPr lang="en-US" dirty="0"/>
              <a:t>Describe the conclusions that are drawn from the data on the graph</a:t>
            </a:r>
          </a:p>
        </p:txBody>
      </p:sp>
    </p:spTree>
    <p:extLst>
      <p:ext uri="{BB962C8B-B14F-4D97-AF65-F5344CB8AC3E}">
        <p14:creationId xmlns:p14="http://schemas.microsoft.com/office/powerpoint/2010/main" val="77047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4CAD-E4F2-3F31-6E2E-76D6A9BA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PowerPoint and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0DFB-45D7-820D-992D-B0FD5C032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6584" cy="4351338"/>
          </a:xfrm>
        </p:spPr>
        <p:txBody>
          <a:bodyPr/>
          <a:lstStyle/>
          <a:p>
            <a:r>
              <a:rPr lang="en-US" dirty="0"/>
              <a:t>Tufte’s critique</a:t>
            </a:r>
          </a:p>
          <a:p>
            <a:r>
              <a:rPr lang="en-US" dirty="0"/>
              <a:t>PPT is presenter-oriented, not content-oriented, not audience oriented</a:t>
            </a:r>
          </a:p>
          <a:p>
            <a:r>
              <a:rPr lang="en-US" dirty="0"/>
              <a:t>Replace PPT with word-processing software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F66C09D-0B0A-89EA-85A7-72867BAB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95" y="1393825"/>
            <a:ext cx="5284885" cy="52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3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4412-70CC-5A19-37EB-275CD9CFD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6138" cy="1325563"/>
          </a:xfrm>
        </p:spPr>
        <p:txBody>
          <a:bodyPr>
            <a:normAutofit/>
          </a:bodyPr>
          <a:lstStyle/>
          <a:p>
            <a:r>
              <a:rPr lang="en-US" sz="4200" dirty="0"/>
              <a:t>Assessing the quality &amp; credibility of tech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15C4-ED1F-7CDB-9208-673C399F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7450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Does PPT cognitive style affect the quality of engineering analysis?</a:t>
            </a:r>
          </a:p>
          <a:p>
            <a:r>
              <a:rPr lang="en-US" dirty="0"/>
              <a:t>Columbia shuttle</a:t>
            </a:r>
          </a:p>
          <a:p>
            <a:pPr lvl="1"/>
            <a:r>
              <a:rPr lang="en-US" dirty="0"/>
              <a:t>82 seconds after liftoff, a 1.67 pound piece of foam broke and damaged the wing’s thermal protection</a:t>
            </a:r>
          </a:p>
          <a:p>
            <a:pPr lvl="1"/>
            <a:r>
              <a:rPr lang="en-US" dirty="0"/>
              <a:t>Burned up during re-entry</a:t>
            </a:r>
          </a:p>
          <a:p>
            <a:r>
              <a:rPr lang="en-US" dirty="0"/>
              <a:t>Some tools are better than others for engineering</a:t>
            </a:r>
          </a:p>
          <a:p>
            <a:r>
              <a:rPr lang="en-US" dirty="0"/>
              <a:t>Tech reports &gt; PPT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40BA9-8B6D-4AC6-60C2-1ACDDCDD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5" y="1825625"/>
            <a:ext cx="5772150" cy="4514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303A9-5816-5685-CA18-58F45DEB2032}"/>
              </a:ext>
            </a:extLst>
          </p:cNvPr>
          <p:cNvSpPr txBox="1"/>
          <p:nvPr/>
        </p:nvSpPr>
        <p:spPr>
          <a:xfrm>
            <a:off x="10049522" y="2592280"/>
            <a:ext cx="18199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None of the 5 “significants” refer to statistical significance</a:t>
            </a:r>
          </a:p>
          <a:p>
            <a:endParaRPr lang="en-US" dirty="0"/>
          </a:p>
          <a:p>
            <a:r>
              <a:rPr lang="en-US" dirty="0"/>
              <a:t>Vague reference to “it” -&gt; damage to the left wing</a:t>
            </a:r>
          </a:p>
          <a:p>
            <a:endParaRPr lang="en-US" dirty="0"/>
          </a:p>
          <a:p>
            <a:r>
              <a:rPr lang="en-US" dirty="0"/>
              <a:t>Unit of measurement is shown in different 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82F2A-5A26-6355-72CD-1E1C6F02E727}"/>
              </a:ext>
            </a:extLst>
          </p:cNvPr>
          <p:cNvSpPr txBox="1"/>
          <p:nvPr/>
        </p:nvSpPr>
        <p:spPr>
          <a:xfrm>
            <a:off x="1893811" y="6308209"/>
            <a:ext cx="7276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https://www.edwardtufte.com/bboard/q-and-a-fetch-msg?msg_id=0001yB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495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9905-4E23-A379-776A-70DB56CD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guilty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B816FC-531C-8691-540B-BD21BFD9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56" y="1958775"/>
            <a:ext cx="59055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54FDA5-BF38-8306-F860-52068DFDB8DE}"/>
              </a:ext>
            </a:extLst>
          </p:cNvPr>
          <p:cNvSpPr txBox="1"/>
          <p:nvPr/>
        </p:nvSpPr>
        <p:spPr>
          <a:xfrm>
            <a:off x="756821" y="5762478"/>
            <a:ext cx="7561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https://flowingdata.com/2010/03/20/powerpoint-and-dying-kittens/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D3FDB-FCF7-BBB0-180B-363700CFFD81}"/>
              </a:ext>
            </a:extLst>
          </p:cNvPr>
          <p:cNvSpPr txBox="1"/>
          <p:nvPr/>
        </p:nvSpPr>
        <p:spPr>
          <a:xfrm>
            <a:off x="756821" y="624933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https://markandrewgoetz.com/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883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29F8-0C48-3CBF-4F9F-F3BC449C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125B34-6772-5C57-3CAF-7EC4C814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11175" cy="4351338"/>
          </a:xfrm>
        </p:spPr>
        <p:txBody>
          <a:bodyPr/>
          <a:lstStyle/>
          <a:p>
            <a:r>
              <a:rPr lang="en-US" dirty="0"/>
              <a:t>The first 20min of many meetings</a:t>
            </a:r>
          </a:p>
          <a:p>
            <a:r>
              <a:rPr lang="en-US" dirty="0"/>
              <a:t>Six-pager (~ 3min per page)</a:t>
            </a:r>
          </a:p>
          <a:p>
            <a:r>
              <a:rPr lang="en-US" dirty="0"/>
              <a:t>Narratives produce clear thinking</a:t>
            </a:r>
          </a:p>
          <a:p>
            <a:r>
              <a:rPr lang="en-US" dirty="0"/>
              <a:t>Stimulate discussion</a:t>
            </a:r>
          </a:p>
          <a:p>
            <a:r>
              <a:rPr lang="en-US" dirty="0"/>
              <a:t>Ideas matter most </a:t>
            </a:r>
          </a:p>
          <a:p>
            <a:r>
              <a:rPr lang="en-US" dirty="0"/>
              <a:t>A document is portable and easy to circulate</a:t>
            </a:r>
          </a:p>
          <a:p>
            <a:endParaRPr lang="en-US" dirty="0"/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49976B-D157-1702-BCB2-5FAD831D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13" y="1305202"/>
            <a:ext cx="2207210" cy="3364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27C386-7B2D-CD93-BC97-A2AAAFA1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48" y="4938365"/>
            <a:ext cx="4168852" cy="1343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201B49-89A0-ED63-B2E6-31B151BA5422}"/>
              </a:ext>
            </a:extLst>
          </p:cNvPr>
          <p:cNvSpPr txBox="1"/>
          <p:nvPr/>
        </p:nvSpPr>
        <p:spPr>
          <a:xfrm>
            <a:off x="4812484" y="6365338"/>
            <a:ext cx="8236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https://conorneill.com/2012/11/30/amazon-staff-meetings-no-powerpoint/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437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DE7B-388F-837A-30E9-DEC68816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56425-1FBF-15F6-4CD6-EDE10B57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Edward Tufte (</a:t>
            </a:r>
            <a:r>
              <a:rPr lang="en-US" dirty="0">
                <a:hlinkClick r:id="rId2"/>
              </a:rPr>
              <a:t>https://www.edwardtufte.com/tufte/</a:t>
            </a:r>
            <a:r>
              <a:rPr lang="en-US" dirty="0"/>
              <a:t>) </a:t>
            </a:r>
          </a:p>
          <a:p>
            <a:r>
              <a:rPr lang="en-US" dirty="0"/>
              <a:t>Marti Hearst “Search User Interfaces” (</a:t>
            </a:r>
            <a:r>
              <a:rPr lang="en-US" dirty="0">
                <a:hlinkClick r:id="rId3"/>
              </a:rPr>
              <a:t>https://searchuserinterfaces.com/</a:t>
            </a:r>
            <a:r>
              <a:rPr lang="en-US" dirty="0"/>
              <a:t>) </a:t>
            </a:r>
          </a:p>
          <a:p>
            <a:r>
              <a:rPr lang="en-US" dirty="0"/>
              <a:t>J. Heer et al. “A Tour through the Visualization Zoo” (</a:t>
            </a:r>
            <a:r>
              <a:rPr lang="en-US" dirty="0">
                <a:hlinkClick r:id="rId4"/>
              </a:rPr>
              <a:t>https://dl.acm.org/doi/10.1145/1794514.1805128</a:t>
            </a:r>
            <a:r>
              <a:rPr lang="en-US" dirty="0"/>
              <a:t>) </a:t>
            </a:r>
          </a:p>
          <a:p>
            <a:r>
              <a:rPr lang="en-US" dirty="0"/>
              <a:t>Processing (</a:t>
            </a:r>
            <a:r>
              <a:rPr lang="en-US" dirty="0">
                <a:hlinkClick r:id="rId5"/>
              </a:rPr>
              <a:t>https://processing.org/</a:t>
            </a:r>
            <a:r>
              <a:rPr lang="en-US" dirty="0"/>
              <a:t>) </a:t>
            </a:r>
          </a:p>
          <a:p>
            <a:r>
              <a:rPr lang="en-US" dirty="0"/>
              <a:t>D3 (</a:t>
            </a:r>
            <a:r>
              <a:rPr lang="en-US" dirty="0">
                <a:hlinkClick r:id="rId6"/>
              </a:rPr>
              <a:t>https://d3js.org/</a:t>
            </a:r>
            <a:r>
              <a:rPr lang="en-US" dirty="0"/>
              <a:t>) </a:t>
            </a:r>
          </a:p>
          <a:p>
            <a:r>
              <a:rPr lang="en-US" dirty="0"/>
              <a:t>The Gettysburg PPT Presentation (</a:t>
            </a:r>
            <a:r>
              <a:rPr lang="en-US" dirty="0">
                <a:hlinkClick r:id="rId7"/>
              </a:rPr>
              <a:t>https://norvig.com/Gettysburg/</a:t>
            </a:r>
            <a:r>
              <a:rPr lang="en-US" dirty="0"/>
              <a:t>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1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sitting in chairs in front of a projection screen&#10;&#10;Description automatically generated">
            <a:extLst>
              <a:ext uri="{FF2B5EF4-FFF2-40B4-BE49-F238E27FC236}">
                <a16:creationId xmlns:a16="http://schemas.microsoft.com/office/drawing/2014/main" id="{D4109776-3B4A-9940-C2E1-D0DECD7170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34278" y="68741"/>
            <a:ext cx="9050693" cy="6789259"/>
          </a:xfrm>
        </p:spPr>
      </p:pic>
    </p:spTree>
    <p:extLst>
      <p:ext uri="{BB962C8B-B14F-4D97-AF65-F5344CB8AC3E}">
        <p14:creationId xmlns:p14="http://schemas.microsoft.com/office/powerpoint/2010/main" val="274850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774DB2AC-159A-FDB3-72EA-8078BFEB9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9364" y="-1"/>
            <a:ext cx="6622799" cy="66444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218B1F-FA84-7E81-76C6-C00F89CD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1688234"/>
            <a:ext cx="5486400" cy="1671493"/>
          </a:xfrm>
        </p:spPr>
        <p:txBody>
          <a:bodyPr/>
          <a:lstStyle/>
          <a:p>
            <a:r>
              <a:rPr lang="en-US" dirty="0"/>
              <a:t>Too much “free” advice</a:t>
            </a:r>
          </a:p>
        </p:txBody>
      </p:sp>
    </p:spTree>
    <p:extLst>
      <p:ext uri="{BB962C8B-B14F-4D97-AF65-F5344CB8AC3E}">
        <p14:creationId xmlns:p14="http://schemas.microsoft.com/office/powerpoint/2010/main" val="180243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751E0-CB2D-4EB0-2D61-20FBA5C5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Sellers</a:t>
            </a:r>
          </a:p>
        </p:txBody>
      </p:sp>
      <p:pic>
        <p:nvPicPr>
          <p:cNvPr id="8" name="Content Placeholder 7" descr="A person wearing sunglasses with a fire on his glasses&#10;&#10;Description automatically generated">
            <a:extLst>
              <a:ext uri="{FF2B5EF4-FFF2-40B4-BE49-F238E27FC236}">
                <a16:creationId xmlns:a16="http://schemas.microsoft.com/office/drawing/2014/main" id="{23248E6F-3FAD-FE9F-B94F-10498E4D4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50096" y="1705378"/>
            <a:ext cx="2647093" cy="3884113"/>
          </a:xfrm>
        </p:spPr>
      </p:pic>
      <p:pic>
        <p:nvPicPr>
          <p:cNvPr id="3074" name="Picture 2" descr="Zucked by Roger McNamee">
            <a:extLst>
              <a:ext uri="{FF2B5EF4-FFF2-40B4-BE49-F238E27FC236}">
                <a16:creationId xmlns:a16="http://schemas.microsoft.com/office/drawing/2014/main" id="{8DA6A3C5-9F18-698E-7BE1-7F550D912BF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024" y="1798052"/>
            <a:ext cx="2397346" cy="369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aos Monkeys - Revised Edition By Antonio Garcia Martinez">
            <a:extLst>
              <a:ext uri="{FF2B5EF4-FFF2-40B4-BE49-F238E27FC236}">
                <a16:creationId xmlns:a16="http://schemas.microsoft.com/office/drawing/2014/main" id="{878D204A-FD9B-73DE-7F72-D2FBF4DB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87" y="1798052"/>
            <a:ext cx="3670474" cy="367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gional Advantage">
            <a:extLst>
              <a:ext uri="{FF2B5EF4-FFF2-40B4-BE49-F238E27FC236}">
                <a16:creationId xmlns:a16="http://schemas.microsoft.com/office/drawing/2014/main" id="{545B9147-C695-EAE1-9764-0BECD9E9C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0" y="1804891"/>
            <a:ext cx="2485151" cy="37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004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05B2F2A7-B4FC-56A0-CFE6-32889F33DC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81912" y="143129"/>
            <a:ext cx="8778240" cy="6201330"/>
          </a:xfrm>
        </p:spPr>
      </p:pic>
    </p:spTree>
    <p:extLst>
      <p:ext uri="{BB962C8B-B14F-4D97-AF65-F5344CB8AC3E}">
        <p14:creationId xmlns:p14="http://schemas.microsoft.com/office/powerpoint/2010/main" val="3978065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E037-F595-5EAF-CD80-C13A071F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https://articles.sequoiacap.com/writing-a-business-plan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295F-3E2E-6901-4271-28F0EB7E0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Company purpose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Start here: define your company in a single declarative sentence. This is harder than it looks. It’s easy to get caught up listing features instead of communicating your mission.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Problem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Describe the pain of your customer. How is this addressed today and what are the shortcomings to current solutions.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Solution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Explain your eureka moment. Why is your value prop unique and compelling? Why will it endure? And where does it go from here?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Why now?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The best companies almost always have a clear why now? Nature hates a vacuum—so why hasn’t your solution been built before now?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Market potential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Identify your customer and your market. Some of the best companies invent their own markets.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Competition / alternatives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Who are your direct and indirect competitors. Show that you have a plan to win.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Business model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How do you intend to thrive?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Team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Tell the story of your founders and key team members.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Financials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If you have any, please include.</a:t>
            </a:r>
          </a:p>
          <a:p>
            <a:pPr algn="l"/>
            <a:r>
              <a:rPr lang="en-US" sz="1800" b="1" i="0" dirty="0">
                <a:solidFill>
                  <a:srgbClr val="2D292A"/>
                </a:solidFill>
                <a:effectLst/>
                <a:latin typeface="Gotham"/>
              </a:rPr>
              <a:t>Vision</a:t>
            </a:r>
            <a:r>
              <a:rPr lang="en-US" sz="1800" b="0" i="0" dirty="0">
                <a:solidFill>
                  <a:srgbClr val="2D292A"/>
                </a:solidFill>
                <a:effectLst/>
                <a:latin typeface="Gotham"/>
              </a:rPr>
              <a:t> If all goes well, what will you have built in five years?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429001A4-5F2D-C674-08B1-656C3BEB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168" y="82502"/>
            <a:ext cx="1391079" cy="139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5F9EA6A-AD89-D64D-690D-4AD43E2CC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AF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4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men in suits&#10;&#10;Description automatically generated">
            <a:extLst>
              <a:ext uri="{FF2B5EF4-FFF2-40B4-BE49-F238E27FC236}">
                <a16:creationId xmlns:a16="http://schemas.microsoft.com/office/drawing/2014/main" id="{365C2A58-CB5C-3DC6-1923-7CAE19200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600" y="1469175"/>
            <a:ext cx="7175792" cy="5388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78584-D0BC-2E5E-7B76-08650706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hlinkClick r:id="rId3"/>
              </a:rPr>
              <a:t>https://www.alexanderjarvis.com/top-vc-shares-guide-to-pitch-deck-outline-for-startups-fundraising/</a:t>
            </a:r>
            <a:r>
              <a:rPr lang="en-US" sz="3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47459-AF0F-1441-FAB1-76A54B24F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392" y="1622543"/>
            <a:ext cx="3006653" cy="30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79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F57E-F6C8-2CF9-8613-BD2FFE9B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VecML.com</a:t>
            </a:r>
            <a:endParaRPr lang="en-US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352829-A79D-F1D5-9603-F5557C171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82" y="1466320"/>
            <a:ext cx="11675825" cy="4102582"/>
          </a:xfrm>
        </p:spPr>
      </p:pic>
    </p:spTree>
    <p:extLst>
      <p:ext uri="{BB962C8B-B14F-4D97-AF65-F5344CB8AC3E}">
        <p14:creationId xmlns:p14="http://schemas.microsoft.com/office/powerpoint/2010/main" val="120018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893</Words>
  <Application>Microsoft Macintosh PowerPoint</Application>
  <PresentationFormat>Widescreen</PresentationFormat>
  <Paragraphs>141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Gotham</vt:lpstr>
      <vt:lpstr>Office Theme</vt:lpstr>
      <vt:lpstr>Venture Capital</vt:lpstr>
      <vt:lpstr>Agenda</vt:lpstr>
      <vt:lpstr>PowerPoint Presentation</vt:lpstr>
      <vt:lpstr>Too much “free” advice</vt:lpstr>
      <vt:lpstr>Best Sellers</vt:lpstr>
      <vt:lpstr>PowerPoint Presentation</vt:lpstr>
      <vt:lpstr>https://articles.sequoiacap.com/writing-a-business-plan </vt:lpstr>
      <vt:lpstr>https://www.alexanderjarvis.com/top-vc-shares-guide-to-pitch-deck-outline-for-startups-fundraising/ </vt:lpstr>
      <vt:lpstr>VecML.com</vt:lpstr>
      <vt:lpstr>https://www.fundraisingcoup.com/perfectpitchdeck </vt:lpstr>
      <vt:lpstr>Introduction to data display and visualization</vt:lpstr>
      <vt:lpstr>Agenda</vt:lpstr>
      <vt:lpstr>Books</vt:lpstr>
      <vt:lpstr>Why data viz is important?</vt:lpstr>
      <vt:lpstr>Graphical excellence</vt:lpstr>
      <vt:lpstr>Data</vt:lpstr>
      <vt:lpstr>Annotations</vt:lpstr>
      <vt:lpstr>Avoid clutter</vt:lpstr>
      <vt:lpstr>Graphical integrity</vt:lpstr>
      <vt:lpstr>Minard’s map of Napoleon’s March</vt:lpstr>
      <vt:lpstr>Charles Minard</vt:lpstr>
      <vt:lpstr>The decision to launch the Shuttle Challenger</vt:lpstr>
      <vt:lpstr>Information Visualization</vt:lpstr>
      <vt:lpstr>Principles of graph construction</vt:lpstr>
      <vt:lpstr>PowerPoint and presentations</vt:lpstr>
      <vt:lpstr>Assessing the quality &amp; credibility of tech reports</vt:lpstr>
      <vt:lpstr>We’re all guilty</vt:lpstr>
      <vt:lpstr>Narratives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Proposals</dc:title>
  <dc:creator>Kenneth Church</dc:creator>
  <cp:lastModifiedBy>Kenneth Church</cp:lastModifiedBy>
  <cp:revision>16</cp:revision>
  <dcterms:created xsi:type="dcterms:W3CDTF">2023-02-02T17:24:39Z</dcterms:created>
  <dcterms:modified xsi:type="dcterms:W3CDTF">2024-04-02T23:02:34Z</dcterms:modified>
</cp:coreProperties>
</file>